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76" r:id="rId3"/>
    <p:sldId id="257" r:id="rId4"/>
    <p:sldId id="258" r:id="rId5"/>
    <p:sldId id="278" r:id="rId6"/>
    <p:sldId id="259" r:id="rId7"/>
    <p:sldId id="279" r:id="rId8"/>
    <p:sldId id="280" r:id="rId9"/>
    <p:sldId id="281" r:id="rId10"/>
    <p:sldId id="282" r:id="rId11"/>
    <p:sldId id="283" r:id="rId12"/>
    <p:sldId id="284" r:id="rId13"/>
    <p:sldId id="285" r:id="rId14"/>
    <p:sldId id="286" r:id="rId15"/>
    <p:sldId id="264" r:id="rId16"/>
    <p:sldId id="288" r:id="rId17"/>
    <p:sldId id="289" r:id="rId18"/>
    <p:sldId id="290" r:id="rId19"/>
    <p:sldId id="291" r:id="rId20"/>
    <p:sldId id="292" r:id="rId21"/>
    <p:sldId id="293" r:id="rId22"/>
    <p:sldId id="294" r:id="rId23"/>
    <p:sldId id="263" r:id="rId24"/>
    <p:sldId id="265" r:id="rId25"/>
    <p:sldId id="295" r:id="rId26"/>
    <p:sldId id="296"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UTM Bienvenue" panose="02040603050506020204" pitchFamily="18" charset="0"/>
      <p:regular r:id="rId32"/>
    </p:embeddedFont>
    <p:embeddedFont>
      <p:font typeface="UTM Edwardian" panose="02040603050506020204" pitchFamily="18" charset="0"/>
      <p:regular r:id="rId33"/>
      <p:bold r:id="rId34"/>
    </p:embeddedFont>
    <p:embeddedFont>
      <p:font typeface="UTM Gradoo"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458"/>
    <a:srgbClr val="6B0E3D"/>
    <a:srgbClr val="E6E6E6"/>
    <a:srgbClr val="D9D9D9"/>
    <a:srgbClr val="CA3134"/>
    <a:srgbClr val="D9D9C4"/>
    <a:srgbClr val="FFFFCC"/>
    <a:srgbClr val="572681"/>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1" autoAdjust="0"/>
    <p:restoredTop sz="94622" autoAdjust="0"/>
  </p:normalViewPr>
  <p:slideViewPr>
    <p:cSldViewPr>
      <p:cViewPr>
        <p:scale>
          <a:sx n="50" d="100"/>
          <a:sy n="50" d="100"/>
        </p:scale>
        <p:origin x="462"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0E3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30" name="Picture 29">
            <a:extLst>
              <a:ext uri="{FF2B5EF4-FFF2-40B4-BE49-F238E27FC236}">
                <a16:creationId xmlns:a16="http://schemas.microsoft.com/office/drawing/2014/main" id="{337AED71-3FEB-4576-813E-C9E7CA6C015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96400" y="12534900"/>
            <a:ext cx="1705284" cy="1364162"/>
          </a:xfrm>
          <a:prstGeom prst="rect">
            <a:avLst/>
          </a:prstGeom>
        </p:spPr>
      </p:pic>
      <p:pic>
        <p:nvPicPr>
          <p:cNvPr id="31" name="Picture 30">
            <a:extLst>
              <a:ext uri="{FF2B5EF4-FFF2-40B4-BE49-F238E27FC236}">
                <a16:creationId xmlns:a16="http://schemas.microsoft.com/office/drawing/2014/main" id="{57FA45D4-9841-411A-8541-7E86BD63C1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879800" y="11852819"/>
            <a:ext cx="1705284" cy="1364162"/>
          </a:xfrm>
          <a:prstGeom prst="rect">
            <a:avLst/>
          </a:prstGeom>
        </p:spPr>
      </p:pic>
      <p:sp>
        <p:nvSpPr>
          <p:cNvPr id="32" name="Rectangle 31">
            <a:extLst>
              <a:ext uri="{FF2B5EF4-FFF2-40B4-BE49-F238E27FC236}">
                <a16:creationId xmlns:a16="http://schemas.microsoft.com/office/drawing/2014/main" id="{A1A359DF-C2A5-421F-A116-9474C7EC1ACD}"/>
              </a:ext>
            </a:extLst>
          </p:cNvPr>
          <p:cNvSpPr/>
          <p:nvPr userDrawn="1"/>
        </p:nvSpPr>
        <p:spPr>
          <a:xfrm>
            <a:off x="16995807" y="274638"/>
            <a:ext cx="850233" cy="400110"/>
          </a:xfrm>
          <a:prstGeom prst="rect">
            <a:avLst/>
          </a:prstGeom>
          <a:noFill/>
        </p:spPr>
        <p:txBody>
          <a:bodyPr wrap="none" lIns="91440" tIns="45720" rIns="91440" bIns="45720">
            <a:spAutoFit/>
          </a:bodyPr>
          <a:lstStyle/>
          <a:p>
            <a:pPr algn="ctr"/>
            <a:r>
              <a:rPr lang="en-US" sz="2000" b="0" cap="none" spc="0">
                <a:ln w="0"/>
                <a:solidFill>
                  <a:srgbClr val="9C1458"/>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1979167" y="548382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Chào các em!</a:t>
            </a:r>
          </a:p>
        </p:txBody>
      </p:sp>
    </p:spTree>
    <p:extLst>
      <p:ext uri="{BB962C8B-B14F-4D97-AF65-F5344CB8AC3E}">
        <p14:creationId xmlns:p14="http://schemas.microsoft.com/office/powerpoint/2010/main" val="3613310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a:extLst>
              <a:ext uri="{FF2B5EF4-FFF2-40B4-BE49-F238E27FC236}">
                <a16:creationId xmlns:a16="http://schemas.microsoft.com/office/drawing/2014/main" id="{E90FF8D6-556B-49E2-97D2-F896DE7AA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3" y="8469594"/>
            <a:ext cx="1143000" cy="642862"/>
          </a:xfrm>
          <a:prstGeom prst="rect">
            <a:avLst/>
          </a:prstGeom>
          <a:effectLst>
            <a:softEdge rad="63500"/>
          </a:effectLst>
        </p:spPr>
      </p:pic>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46957">
            <a:off x="16403111" y="486249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10541">
            <a:off x="-2031860" y="6463397"/>
            <a:ext cx="6384294" cy="6384294"/>
          </a:xfrm>
          <a:prstGeom prst="rect">
            <a:avLst/>
          </a:prstGeom>
        </p:spPr>
      </p:pic>
      <p:grpSp>
        <p:nvGrpSpPr>
          <p:cNvPr id="4" name="Group 4"/>
          <p:cNvGrpSpPr/>
          <p:nvPr/>
        </p:nvGrpSpPr>
        <p:grpSpPr>
          <a:xfrm>
            <a:off x="7267048" y="2499421"/>
            <a:ext cx="10302683" cy="7256205"/>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719799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5400">
                <a:solidFill>
                  <a:srgbClr val="D9D9D9"/>
                </a:solidFill>
                <a:latin typeface="+mj-lt"/>
              </a:rPr>
              <a:t>Chú có cái mũi rất dài.</a:t>
            </a:r>
            <a:r>
              <a:rPr lang="vi-VN" sz="5400">
                <a:solidFill>
                  <a:schemeClr val="bg1">
                    <a:lumMod val="85000"/>
                  </a:schemeClr>
                </a:solidFill>
                <a:latin typeface="+mj-lt"/>
              </a:rPr>
              <a:t> </a:t>
            </a:r>
            <a:r>
              <a:rPr lang="vi-VN" sz="6000">
                <a:solidFill>
                  <a:srgbClr val="6B0E3D"/>
                </a:solidFill>
                <a:latin typeface="+mj-lt"/>
              </a:rPr>
              <a:t>Chú người gỗ được bác rùa tốt bụng Toóc-ti-la tặng cho chiếc chìa khóa vàng để mở một kho báu.</a:t>
            </a:r>
            <a:r>
              <a:rPr lang="vi-VN" sz="5400">
                <a:solidFill>
                  <a:schemeClr val="bg1">
                    <a:lumMod val="85000"/>
                  </a:schemeClr>
                </a:solidFill>
                <a:latin typeface="+mj-lt"/>
              </a:rPr>
              <a:t>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606910"/>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kể về một sự việc</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893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46612">
            <a:off x="15245313" y="930854"/>
            <a:ext cx="5210647" cy="5210647"/>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40167" y="4033264"/>
            <a:ext cx="8190576" cy="819057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572681"/>
                </a:solidFill>
                <a:latin typeface="+mj-lt"/>
              </a:rPr>
              <a:t>Ba-ra-ba uống rượu đã say. Vừa hơ bộ râu, lão vừa nói:</a:t>
            </a:r>
          </a:p>
          <a:p>
            <a:pPr algn="just">
              <a:lnSpc>
                <a:spcPct val="114000"/>
              </a:lnSpc>
            </a:pPr>
            <a:r>
              <a:rPr lang="vi-VN" sz="5400">
                <a:solidFill>
                  <a:srgbClr val="572681"/>
                </a:solidFill>
                <a:latin typeface="+mj-lt"/>
              </a:rPr>
              <a:t>- Bắt được thằng người gỗ, ta sẽ tống nó vào cái lò sưởi này.</a:t>
            </a:r>
            <a:endParaRPr lang="en-US" sz="5400">
              <a:solidFill>
                <a:srgbClr val="572681"/>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4" name="Picture 11">
            <a:extLst>
              <a:ext uri="{FF2B5EF4-FFF2-40B4-BE49-F238E27FC236}">
                <a16:creationId xmlns:a16="http://schemas.microsoft.com/office/drawing/2014/main" id="{BA9B9008-9B21-4327-B858-F40B1D0D4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10400" y="5855535"/>
            <a:ext cx="4267200" cy="4167632"/>
          </a:xfrm>
          <a:prstGeom prst="rect">
            <a:avLst/>
          </a:prstGeom>
          <a:effectLst>
            <a:glow rad="63500">
              <a:schemeClr val="accent5">
                <a:satMod val="175000"/>
                <a:alpha val="40000"/>
              </a:schemeClr>
            </a:glow>
            <a:softEdge rad="63500"/>
          </a:effectLst>
        </p:spPr>
      </p:pic>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90448" y="9029700"/>
            <a:ext cx="5361452" cy="5361452"/>
          </a:xfrm>
          <a:prstGeom prst="rect">
            <a:avLst/>
          </a:prstGeom>
        </p:spPr>
      </p:pic>
      <p:pic>
        <p:nvPicPr>
          <p:cNvPr id="28" name="Picture 3">
            <a:extLst>
              <a:ext uri="{FF2B5EF4-FFF2-40B4-BE49-F238E27FC236}">
                <a16:creationId xmlns:a16="http://schemas.microsoft.com/office/drawing/2014/main" id="{C1AC0797-C37F-41C9-AF2D-709AC85C9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0390516" y="6070217"/>
            <a:ext cx="6443556" cy="6443556"/>
          </a:xfrm>
          <a:prstGeom prst="rect">
            <a:avLst/>
          </a:prstGeom>
        </p:spPr>
      </p:pic>
    </p:spTree>
    <p:extLst>
      <p:ext uri="{BB962C8B-B14F-4D97-AF65-F5344CB8AC3E}">
        <p14:creationId xmlns:p14="http://schemas.microsoft.com/office/powerpoint/2010/main" val="1137559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70055">
            <a:off x="16954650" y="12362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39543">
            <a:off x="-3165746" y="3584992"/>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FF0000"/>
                </a:solidFill>
                <a:latin typeface="+mj-lt"/>
              </a:rPr>
              <a:t>Ba-ra-ba uống rượu đã say. </a:t>
            </a:r>
            <a:r>
              <a:rPr lang="vi-VN" sz="5400">
                <a:solidFill>
                  <a:schemeClr val="bg1">
                    <a:lumMod val="75000"/>
                  </a:schemeClr>
                </a:solidFill>
                <a:latin typeface="+mj-lt"/>
              </a:rPr>
              <a:t>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410700" y="8648700"/>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83042">
            <a:off x="16327516" y="5325020"/>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2701488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84468" y="2740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113">
            <a:off x="-2961871" y="6372935"/>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chemeClr val="bg1">
                    <a:lumMod val="75000"/>
                  </a:schemeClr>
                </a:solidFill>
                <a:latin typeface="+mj-lt"/>
              </a:rPr>
              <a:t>Ba-ra-ba uống rượu đã say.</a:t>
            </a:r>
            <a:r>
              <a:rPr lang="vi-VN" sz="5400">
                <a:solidFill>
                  <a:srgbClr val="FF0000"/>
                </a:solidFill>
                <a:latin typeface="+mj-lt"/>
              </a:rPr>
              <a:t> 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63274" y="8924741"/>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47546" y="7065222"/>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3841032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49557">
            <a:off x="16582737" y="104678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53498">
            <a:off x="-3573247" y="3259673"/>
            <a:ext cx="5959626" cy="595962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D9D9D9"/>
                </a:solidFill>
                <a:latin typeface="+mj-lt"/>
              </a:rPr>
              <a:t>	</a:t>
            </a:r>
            <a:r>
              <a:rPr lang="vi-VN" sz="5400">
                <a:solidFill>
                  <a:srgbClr val="D9D9D9"/>
                </a:solidFill>
                <a:latin typeface="+mj-lt"/>
              </a:rPr>
              <a:t>Ba-ra-ba uống rượu đã say. Vừa hơ bộ râu, lão vừa nói:</a:t>
            </a:r>
          </a:p>
          <a:p>
            <a:pPr algn="just">
              <a:lnSpc>
                <a:spcPct val="114000"/>
              </a:lnSpc>
            </a:pPr>
            <a:r>
              <a:rPr lang="vi-VN" sz="5400">
                <a:solidFill>
                  <a:srgbClr val="FF0000"/>
                </a:solidFill>
                <a:latin typeface="+mj-lt"/>
              </a:rPr>
              <a:t>- Bắt được thằng người gỗ, ta sẽ tống nó vào cái lò sưởi này.</a:t>
            </a:r>
            <a:endParaRPr lang="en-US" sz="5400">
              <a:solidFill>
                <a:srgbClr val="FF0000"/>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27144">
            <a:off x="8680744" y="8554555"/>
            <a:ext cx="6109726" cy="6109726"/>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1806">
            <a:off x="15889520" y="5951545"/>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321866" y="5967058"/>
            <a:ext cx="7060457" cy="246138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Nêu suy nghĩ của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106235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a:off x="-9372600" y="-1562100"/>
            <a:ext cx="12871252" cy="12855163"/>
          </a:xfrm>
          <a:prstGeom prst="rect">
            <a:avLst/>
          </a:prstGeom>
        </p:spPr>
      </p:pic>
      <p:sp>
        <p:nvSpPr>
          <p:cNvPr id="5" name="TextBox 5"/>
          <p:cNvSpPr txBox="1"/>
          <p:nvPr/>
        </p:nvSpPr>
        <p:spPr>
          <a:xfrm>
            <a:off x="4724400" y="890758"/>
            <a:ext cx="10734006" cy="1799275"/>
          </a:xfrm>
          <a:prstGeom prst="rect">
            <a:avLst/>
          </a:prstGeom>
        </p:spPr>
        <p:txBody>
          <a:bodyPr lIns="0" tIns="0" rIns="0" bIns="0" rtlCol="0" anchor="t">
            <a:spAutoFit/>
          </a:bodyPr>
          <a:lstStyle/>
          <a:p>
            <a:pPr algn="ctr">
              <a:lnSpc>
                <a:spcPts val="16186"/>
              </a:lnSpc>
            </a:pPr>
            <a:r>
              <a:rPr lang="en-US" sz="9600">
                <a:solidFill>
                  <a:srgbClr val="6B0E3D"/>
                </a:solidFill>
                <a:latin typeface="UTM Bienvenue" panose="02040603050506020204" pitchFamily="18" charset="0"/>
              </a:rPr>
              <a:t>Ghi nhớ</a:t>
            </a:r>
          </a:p>
        </p:txBody>
      </p:sp>
      <p:sp>
        <p:nvSpPr>
          <p:cNvPr id="18" name="TextBox 18"/>
          <p:cNvSpPr txBox="1"/>
          <p:nvPr/>
        </p:nvSpPr>
        <p:spPr>
          <a:xfrm>
            <a:off x="2971800" y="2777557"/>
            <a:ext cx="14941748" cy="5539978"/>
          </a:xfrm>
          <a:prstGeom prst="rect">
            <a:avLst/>
          </a:prstGeom>
        </p:spPr>
        <p:txBody>
          <a:bodyPr wrap="square" lIns="0" tIns="0" rIns="0" bIns="0" rtlCol="0" anchor="t">
            <a:spAutoFit/>
          </a:bodyPr>
          <a:lstStyle/>
          <a:p>
            <a:pPr algn="just"/>
            <a:r>
              <a:rPr lang="vi-VN" sz="6000" b="1">
                <a:solidFill>
                  <a:srgbClr val="6B0E3D"/>
                </a:solidFill>
                <a:latin typeface="+mj-lt"/>
              </a:rPr>
              <a:t>1. Câu kể (còn gọi là câu trần thuật) là những câu dùng để:</a:t>
            </a:r>
          </a:p>
          <a:p>
            <a:pPr algn="just"/>
            <a:r>
              <a:rPr lang="en-US" sz="6000" b="1">
                <a:solidFill>
                  <a:srgbClr val="6B0E3D"/>
                </a:solidFill>
                <a:latin typeface="+mj-lt"/>
              </a:rPr>
              <a:t> 	- </a:t>
            </a:r>
            <a:r>
              <a:rPr lang="vi-VN" sz="6000" b="1">
                <a:solidFill>
                  <a:srgbClr val="6B0E3D"/>
                </a:solidFill>
                <a:latin typeface="+mj-lt"/>
              </a:rPr>
              <a:t>Kể, tả hoặc giới thiệu về sự vật, sự việc.</a:t>
            </a:r>
          </a:p>
          <a:p>
            <a:pPr algn="just"/>
            <a:r>
              <a:rPr lang="en-US" sz="6000" b="1">
                <a:solidFill>
                  <a:srgbClr val="6B0E3D"/>
                </a:solidFill>
                <a:latin typeface="+mj-lt"/>
              </a:rPr>
              <a:t>	- </a:t>
            </a:r>
            <a:r>
              <a:rPr lang="vi-VN" sz="6000" b="1">
                <a:solidFill>
                  <a:srgbClr val="6B0E3D"/>
                </a:solidFill>
                <a:latin typeface="+mj-lt"/>
              </a:rPr>
              <a:t>Nói lên ý kiến hoặc tâm tư, tình cảm của </a:t>
            </a:r>
            <a:r>
              <a:rPr lang="en-US" sz="6000" b="1">
                <a:solidFill>
                  <a:srgbClr val="6B0E3D"/>
                </a:solidFill>
                <a:latin typeface="+mj-lt"/>
              </a:rPr>
              <a:t>		</a:t>
            </a:r>
            <a:r>
              <a:rPr lang="vi-VN" sz="6000" b="1">
                <a:solidFill>
                  <a:srgbClr val="6B0E3D"/>
                </a:solidFill>
                <a:latin typeface="+mj-lt"/>
              </a:rPr>
              <a:t>mỗi người.</a:t>
            </a:r>
          </a:p>
          <a:p>
            <a:pPr algn="just"/>
            <a:r>
              <a:rPr lang="vi-VN" sz="6000" b="1">
                <a:solidFill>
                  <a:srgbClr val="6B0E3D"/>
                </a:solidFill>
                <a:latin typeface="+mj-lt"/>
              </a:rPr>
              <a:t>2. Cuối câu kể có dấu chấm.</a:t>
            </a:r>
            <a:endParaRPr lang="en-US" sz="6000" b="1">
              <a:solidFill>
                <a:srgbClr val="6B0E3D"/>
              </a:solidFill>
              <a:latin typeface="UTM Bienvenue" panose="02040603050506020204" pitchFamily="18" charset="0"/>
            </a:endParaRPr>
          </a:p>
        </p:txBody>
      </p:sp>
      <p:pic>
        <p:nvPicPr>
          <p:cNvPr id="20" name="Picture 19">
            <a:extLst>
              <a:ext uri="{FF2B5EF4-FFF2-40B4-BE49-F238E27FC236}">
                <a16:creationId xmlns:a16="http://schemas.microsoft.com/office/drawing/2014/main" id="{168D8C67-2258-4388-9CF7-E4962E1B1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555" y="6209481"/>
            <a:ext cx="2328580" cy="329405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24000" decel="56000" fill="hold" nodeType="after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50"/>
                            </p:stCondLst>
                            <p:childTnLst>
                              <p:par>
                                <p:cTn id="10" presetID="2" presetClass="entr" presetSubtype="8" accel="24000" decel="56000" fill="hold" nodeType="after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2" presetClass="entr" presetSubtype="2" accel="24000" decel="56000" fill="hold" nodeType="after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1" accel="24000" decel="56000" fill="hold" nodeType="afterEffect">
                                  <p:stCondLst>
                                    <p:cond delay="25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rot="7124267">
            <a:off x="9402329" y="-952500"/>
            <a:ext cx="14941748" cy="14923071"/>
          </a:xfrm>
          <a:prstGeom prst="rect">
            <a:avLst/>
          </a:prstGeom>
        </p:spPr>
      </p:pic>
      <p:sp>
        <p:nvSpPr>
          <p:cNvPr id="5" name="TextBox 5"/>
          <p:cNvSpPr txBox="1"/>
          <p:nvPr/>
        </p:nvSpPr>
        <p:spPr>
          <a:xfrm>
            <a:off x="593244" y="1878548"/>
            <a:ext cx="10734006" cy="6232475"/>
          </a:xfrm>
          <a:prstGeom prst="rect">
            <a:avLst/>
          </a:prstGeom>
        </p:spPr>
        <p:txBody>
          <a:bodyPr lIns="0" tIns="0" rIns="0" bIns="0" rtlCol="0" anchor="t">
            <a:spAutoFit/>
          </a:bodyPr>
          <a:lstStyle/>
          <a:p>
            <a:pPr algn="ctr">
              <a:lnSpc>
                <a:spcPts val="16186"/>
              </a:lnSpc>
            </a:pPr>
            <a:r>
              <a:rPr lang="en-US" sz="16600">
                <a:solidFill>
                  <a:srgbClr val="6B0E3D"/>
                </a:solidFill>
                <a:latin typeface="UTM Bienvenue" panose="02040603050506020204" pitchFamily="18" charset="0"/>
              </a:rPr>
              <a:t>2. </a:t>
            </a:r>
          </a:p>
          <a:p>
            <a:pPr algn="ctr">
              <a:lnSpc>
                <a:spcPts val="16186"/>
              </a:lnSpc>
            </a:pPr>
            <a:r>
              <a:rPr lang="en-US" sz="16600">
                <a:solidFill>
                  <a:srgbClr val="6B0E3D"/>
                </a:solidFill>
                <a:latin typeface="UTM Bienvenue" panose="02040603050506020204" pitchFamily="18" charset="0"/>
              </a:rPr>
              <a:t>LUYỆN TẬP</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680" y="4994786"/>
            <a:ext cx="3455030" cy="4887550"/>
          </a:xfrm>
          <a:prstGeom prst="rect">
            <a:avLst/>
          </a:prstGeom>
        </p:spPr>
      </p:pic>
      <p:pic>
        <p:nvPicPr>
          <p:cNvPr id="8" name="Picture 4">
            <a:extLst>
              <a:ext uri="{FF2B5EF4-FFF2-40B4-BE49-F238E27FC236}">
                <a16:creationId xmlns:a16="http://schemas.microsoft.com/office/drawing/2014/main" id="{6BB2F2B6-A2C6-45DA-BD91-31EA7CA1227C}"/>
              </a:ext>
            </a:extLst>
          </p:cNvPr>
          <p:cNvPicPr>
            <a:picLocks noChangeAspect="1"/>
          </p:cNvPicPr>
          <p:nvPr/>
        </p:nvPicPr>
        <p:blipFill>
          <a:blip r:embed="rId2"/>
          <a:srcRect/>
          <a:stretch>
            <a:fillRect/>
          </a:stretch>
        </p:blipFill>
        <p:spPr>
          <a:xfrm rot="10179751">
            <a:off x="-2744440" y="-2088549"/>
            <a:ext cx="4416140" cy="4410620"/>
          </a:xfrm>
          <a:prstGeom prst="rect">
            <a:avLst/>
          </a:prstGeom>
        </p:spPr>
      </p:pic>
    </p:spTree>
    <p:extLst>
      <p:ext uri="{BB962C8B-B14F-4D97-AF65-F5344CB8AC3E}">
        <p14:creationId xmlns:p14="http://schemas.microsoft.com/office/powerpoint/2010/main" val="542776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id="{89530994-E604-4EC0-8493-8329BFE1BDAE}"/>
              </a:ext>
            </a:extLst>
          </p:cNvPr>
          <p:cNvSpPr/>
          <p:nvPr/>
        </p:nvSpPr>
        <p:spPr>
          <a:xfrm rot="15961234">
            <a:off x="11028921" y="2431695"/>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286000" y="-591706"/>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7478970"/>
          </a:xfrm>
          <a:prstGeom prst="rect">
            <a:avLst/>
          </a:prstGeom>
        </p:spPr>
        <p:txBody>
          <a:bodyPr wrap="square">
            <a:spAutoFit/>
          </a:bodyPr>
          <a:lstStyle/>
          <a:p>
            <a:pPr algn="just"/>
            <a:r>
              <a:rPr lang="en-US" sz="5400">
                <a:latin typeface="+mj-lt"/>
              </a:rPr>
              <a:t>	</a:t>
            </a:r>
            <a:r>
              <a:rPr lang="vi-VN" sz="5400">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1" y="1672385"/>
            <a:ext cx="7212944" cy="4808629"/>
          </a:xfrm>
          <a:prstGeom prst="rect">
            <a:avLst/>
          </a:prstGeom>
        </p:spPr>
      </p:pic>
      <p:pic>
        <p:nvPicPr>
          <p:cNvPr id="4" name="Picture 4"/>
          <p:cNvPicPr>
            <a:picLocks noChangeAspect="1"/>
          </p:cNvPicPr>
          <p:nvPr/>
        </p:nvPicPr>
        <p:blipFill>
          <a:blip r:embed="rId4"/>
          <a:srcRect/>
          <a:stretch>
            <a:fillRect/>
          </a:stretch>
        </p:blipFill>
        <p:spPr>
          <a:xfrm rot="7124267">
            <a:off x="14759280" y="5340971"/>
            <a:ext cx="7057440" cy="7048618"/>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3774857">
            <a:off x="10408238" y="7060330"/>
            <a:ext cx="4416140" cy="4410620"/>
          </a:xfrm>
          <a:prstGeom prst="rect">
            <a:avLst/>
          </a:prstGeom>
        </p:spPr>
      </p:pic>
      <p:cxnSp>
        <p:nvCxnSpPr>
          <p:cNvPr id="14" name="Straight Connector 13">
            <a:extLst>
              <a:ext uri="{FF2B5EF4-FFF2-40B4-BE49-F238E27FC236}">
                <a16:creationId xmlns:a16="http://schemas.microsoft.com/office/drawing/2014/main" id="{9D449400-7844-4107-B9C2-71CF75405D85}"/>
              </a:ext>
            </a:extLst>
          </p:cNvPr>
          <p:cNvCxnSpPr>
            <a:cxnSpLocks/>
          </p:cNvCxnSpPr>
          <p:nvPr/>
        </p:nvCxnSpPr>
        <p:spPr>
          <a:xfrm>
            <a:off x="-54078" y="9812836"/>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56CD5A-D4E9-4C81-808E-E07C1DDEC204}"/>
              </a:ext>
            </a:extLst>
          </p:cNvPr>
          <p:cNvCxnSpPr>
            <a:cxnSpLocks/>
          </p:cNvCxnSpPr>
          <p:nvPr/>
        </p:nvCxnSpPr>
        <p:spPr>
          <a:xfrm>
            <a:off x="0" y="9639300"/>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39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b="1">
                <a:solidFill>
                  <a:srgbClr val="FF0000"/>
                </a:solidFill>
                <a:latin typeface="+mj-lt"/>
              </a:rPr>
              <a:t>Chiều chiều, trên bãi thả, đám trẻ mục đồng chúng tôi hò hét nhau thả diều thi.</a:t>
            </a:r>
            <a:r>
              <a:rPr lang="vi-VN" sz="5400">
                <a:latin typeface="+mj-lt"/>
              </a:rPr>
              <a:t> </a:t>
            </a:r>
            <a:r>
              <a:rPr lang="vi-VN" sz="5400">
                <a:solidFill>
                  <a:schemeClr val="bg1">
                    <a:lumMod val="75000"/>
                  </a:schemeClr>
                </a:solidFill>
                <a:latin typeface="+mj-lt"/>
              </a:rPr>
              <a:t>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537281"/>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176682" y="2995204"/>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0453916">
            <a:off x="15542672" y="3705877"/>
            <a:ext cx="5162412" cy="5155960"/>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454549">
            <a:off x="10401537" y="1174588"/>
            <a:ext cx="2576796" cy="257357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993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8309967"/>
          </a:xfrm>
          <a:prstGeom prst="rect">
            <a:avLst/>
          </a:prstGeom>
        </p:spPr>
        <p:txBody>
          <a:bodyPr wrap="square">
            <a:spAutoFit/>
          </a:bodyPr>
          <a:lstStyle/>
          <a:p>
            <a:pPr algn="just"/>
            <a:r>
              <a:rPr lang="en-US" sz="5400">
                <a:solidFill>
                  <a:srgbClr val="D9D9D9"/>
                </a:solidFill>
                <a:latin typeface="+mj-lt"/>
              </a:rPr>
              <a:t>	</a:t>
            </a:r>
            <a:r>
              <a:rPr lang="vi-VN" sz="5400">
                <a:solidFill>
                  <a:schemeClr val="bg1">
                    <a:lumMod val="75000"/>
                  </a:schemeClr>
                </a:solidFill>
                <a:latin typeface="+mj-lt"/>
              </a:rPr>
              <a:t>Chiều chiều, trên bãi thả, đám trẻ mục đồng chúng tôi hò hét nhau thả diều thi.</a:t>
            </a:r>
            <a:r>
              <a:rPr lang="vi-VN" sz="5400">
                <a:latin typeface="+mj-lt"/>
              </a:rPr>
              <a:t> </a:t>
            </a:r>
            <a:r>
              <a:rPr lang="vi-VN" sz="5400" b="1">
                <a:solidFill>
                  <a:srgbClr val="FF0000"/>
                </a:solidFill>
                <a:latin typeface="+mj-lt"/>
              </a:rPr>
              <a:t>Cánh diều mềm mại như cánh bướm.</a:t>
            </a:r>
            <a:r>
              <a:rPr lang="vi-VN" sz="5400">
                <a:solidFill>
                  <a:schemeClr val="bg1">
                    <a:lumMod val="75000"/>
                  </a:schemeClr>
                </a:solidFill>
                <a:latin typeface="+mj-lt"/>
              </a:rPr>
              <a:t>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cánh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30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91820">
            <a:off x="-8165032" y="-6141707"/>
            <a:ext cx="13592092" cy="1369166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089619" y="2767449"/>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48907">
            <a:off x="-1981200" y="6515100"/>
            <a:ext cx="6629400" cy="6677966"/>
          </a:xfrm>
          <a:prstGeom prst="rect">
            <a:avLst/>
          </a:prstGeom>
          <a:effectLst>
            <a:softEdge rad="317500"/>
          </a:effectLst>
        </p:spPr>
      </p:pic>
      <p:sp>
        <p:nvSpPr>
          <p:cNvPr id="11" name="TextBox 11"/>
          <p:cNvSpPr txBox="1"/>
          <p:nvPr/>
        </p:nvSpPr>
        <p:spPr>
          <a:xfrm>
            <a:off x="-649652" y="5294442"/>
            <a:ext cx="14013687" cy="325563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23000" b="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Câu kể</a:t>
            </a:r>
          </a:p>
        </p:txBody>
      </p:sp>
      <p:sp>
        <p:nvSpPr>
          <p:cNvPr id="12" name="TextBox 12"/>
          <p:cNvSpPr txBox="1"/>
          <p:nvPr/>
        </p:nvSpPr>
        <p:spPr>
          <a:xfrm>
            <a:off x="6100907" y="1096522"/>
            <a:ext cx="11971974" cy="1340752"/>
          </a:xfrm>
          <a:prstGeom prst="rect">
            <a:avLst/>
          </a:prstGeom>
        </p:spPr>
        <p:txBody>
          <a:bodyPr wrap="square" lIns="0" tIns="0" rIns="0" bIns="0" rtlCol="0" anchor="t">
            <a:spAutoFit/>
          </a:bodyPr>
          <a:lstStyle/>
          <a:p>
            <a:pPr algn="ctr">
              <a:lnSpc>
                <a:spcPts val="7279"/>
              </a:lnSpc>
            </a:pPr>
            <a:r>
              <a:rPr lang="en-US" sz="16600">
                <a:solidFill>
                  <a:srgbClr val="EDD6AF"/>
                </a:solidFill>
                <a:latin typeface="UTM Edwardian" panose="02040603050506020204" pitchFamily="18" charset="0"/>
              </a:rPr>
              <a:t>Luyện từ và câu</a:t>
            </a:r>
          </a:p>
        </p:txBody>
      </p:sp>
      <p:sp>
        <p:nvSpPr>
          <p:cNvPr id="14" name="TextBox 11">
            <a:extLst>
              <a:ext uri="{FF2B5EF4-FFF2-40B4-BE49-F238E27FC236}">
                <a16:creationId xmlns:a16="http://schemas.microsoft.com/office/drawing/2014/main"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788015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Chúng tôi vui sướng đến phát dại nhìn lên trời.</a:t>
            </a:r>
            <a:r>
              <a:rPr lang="vi-VN" sz="5400">
                <a:solidFill>
                  <a:schemeClr val="bg1">
                    <a:lumMod val="75000"/>
                  </a:schemeClr>
                </a:solidFill>
                <a:latin typeface="+mj-lt"/>
              </a:rPr>
              <a:t>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 và nói lên tình cảm.</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5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7478970"/>
          </a:xfrm>
          <a:prstGeom prst="rect">
            <a:avLst/>
          </a:prstGeom>
        </p:spPr>
        <p:txBody>
          <a:bodyPr wrap="square">
            <a:spAutoFit/>
          </a:bodyPr>
          <a:lstStyle/>
          <a:p>
            <a:pPr algn="just"/>
            <a:r>
              <a:rPr lang="en-US" sz="5400">
                <a:solidFill>
                  <a:srgbClr val="D9D9D9"/>
                </a:solidFill>
                <a:latin typeface="+mj-lt"/>
              </a:rPr>
              <a:t>	</a:t>
            </a:r>
            <a:r>
              <a:rPr lang="vi-VN" sz="5400">
                <a:solidFill>
                  <a:srgbClr val="D9D9D9"/>
                </a:solidFill>
                <a:latin typeface="+mj-lt"/>
              </a:rPr>
              <a:t>Chiều chiều, trên bãi thả, đám trẻ mục đồng chúng tôi hò hét nhau thả diều thi. Cánh diều mềm mại như cánh bướm. Chúng tôi vui sướng đến phát dại nhìn lên trời.</a:t>
            </a:r>
            <a:r>
              <a:rPr lang="vi-VN" sz="5400">
                <a:solidFill>
                  <a:schemeClr val="bg1">
                    <a:lumMod val="75000"/>
                  </a:schemeClr>
                </a:solidFill>
                <a:latin typeface="+mj-lt"/>
              </a:rPr>
              <a:t> </a:t>
            </a:r>
            <a:r>
              <a:rPr lang="vi-VN" sz="5400" b="1">
                <a:solidFill>
                  <a:srgbClr val="FF0000"/>
                </a:solidFill>
                <a:latin typeface="+mj-lt"/>
              </a:rPr>
              <a:t>Tiếng sáo diều vi vu trầm bổng. </a:t>
            </a:r>
            <a:r>
              <a:rPr lang="vi-VN" sz="5400">
                <a:solidFill>
                  <a:schemeClr val="bg1">
                    <a:lumMod val="75000"/>
                  </a:schemeClr>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tiếng sáo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49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68662"/>
          </a:xfrm>
          <a:prstGeom prst="rect">
            <a:avLst/>
          </a:prstGeom>
        </p:spPr>
        <p:txBody>
          <a:bodyPr wrap="square" lIns="0" tIns="0" rIns="0" bIns="0" rtlCol="0" anchor="t">
            <a:spAutoFit/>
          </a:bodyPr>
          <a:lstStyle/>
          <a:p>
            <a:pPr algn="ctr">
              <a:lnSpc>
                <a:spcPts val="16186"/>
              </a:lnSpc>
            </a:pPr>
            <a:r>
              <a:rPr lang="en-US" sz="4000">
                <a:solidFill>
                  <a:schemeClr val="accent6">
                    <a:lumMod val="20000"/>
                    <a:lumOff val="80000"/>
                  </a:schemeClr>
                </a:solidFill>
                <a:latin typeface="UTM Bienvenue" panose="02040603050506020204" pitchFamily="18" charset="0"/>
              </a:rPr>
              <a:t>1. Tìm câu kể trong đoạn văn sau đây. Cho biết mỗi câu dùng để làm gì?</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a:t>
            </a:r>
            <a:r>
              <a:rPr lang="vi-VN" sz="5400">
                <a:solidFill>
                  <a:srgbClr val="D9D9D9"/>
                </a:solidFill>
                <a:latin typeface="+mj-lt"/>
              </a:rPr>
              <a:t>Chúng tôi vui sướng đến phát dại nhìn lên trời.</a:t>
            </a:r>
            <a:r>
              <a:rPr lang="vi-VN" sz="5400">
                <a:solidFill>
                  <a:schemeClr val="bg1">
                    <a:lumMod val="75000"/>
                  </a:schemeClr>
                </a:solidFill>
                <a:latin typeface="+mj-lt"/>
              </a:rPr>
              <a:t> Tiếng sáo diều vi vu trầm bổng. </a:t>
            </a:r>
            <a:r>
              <a:rPr lang="vi-VN" sz="5400" b="1">
                <a:solidFill>
                  <a:srgbClr val="FF0000"/>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nêu ý kiến, </a:t>
            </a:r>
          </a:p>
          <a:p>
            <a:pPr algn="ctr"/>
            <a:r>
              <a:rPr lang="en-US" sz="6000" b="1">
                <a:solidFill>
                  <a:srgbClr val="002060"/>
                </a:solidFill>
                <a:latin typeface="Times New Roman" panose="02020603050405020304" pitchFamily="18" charset="0"/>
                <a:cs typeface="Times New Roman" panose="02020603050405020304" pitchFamily="18" charset="0"/>
              </a:rPr>
              <a:t>nhận định.</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29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0737">
            <a:off x="-4763818" y="-1821090"/>
            <a:ext cx="13913884" cy="15366739"/>
          </a:xfrm>
          <a:prstGeom prst="rect">
            <a:avLst/>
          </a:prstGeom>
        </p:spPr>
      </p:pic>
      <p:grpSp>
        <p:nvGrpSpPr>
          <p:cNvPr id="3" name="Group 3"/>
          <p:cNvGrpSpPr/>
          <p:nvPr/>
        </p:nvGrpSpPr>
        <p:grpSpPr>
          <a:xfrm>
            <a:off x="10144583" y="0"/>
            <a:ext cx="8143417" cy="10287000"/>
            <a:chOff x="0" y="0"/>
            <a:chExt cx="2754687" cy="3479800"/>
          </a:xfrm>
        </p:grpSpPr>
        <p:sp>
          <p:nvSpPr>
            <p:cNvPr id="4" name="Freeform 4"/>
            <p:cNvSpPr/>
            <p:nvPr/>
          </p:nvSpPr>
          <p:spPr>
            <a:xfrm>
              <a:off x="0" y="0"/>
              <a:ext cx="2754687" cy="3479800"/>
            </a:xfrm>
            <a:custGeom>
              <a:avLst/>
              <a:gdLst/>
              <a:ahLst/>
              <a:cxnLst/>
              <a:rect l="l" t="t" r="r" b="b"/>
              <a:pathLst>
                <a:path w="2754687" h="3479800">
                  <a:moveTo>
                    <a:pt x="0" y="0"/>
                  </a:moveTo>
                  <a:lnTo>
                    <a:pt x="2754687" y="0"/>
                  </a:lnTo>
                  <a:lnTo>
                    <a:pt x="2754687" y="3479800"/>
                  </a:lnTo>
                  <a:lnTo>
                    <a:pt x="0" y="3479800"/>
                  </a:lnTo>
                  <a:close/>
                </a:path>
              </a:pathLst>
            </a:custGeom>
            <a:solidFill>
              <a:srgbClr val="FFFFFF"/>
            </a:solidFill>
          </p:spPr>
        </p:sp>
      </p:grpSp>
      <p:sp>
        <p:nvSpPr>
          <p:cNvPr id="41" name="TextBox 5">
            <a:extLst>
              <a:ext uri="{FF2B5EF4-FFF2-40B4-BE49-F238E27FC236}">
                <a16:creationId xmlns:a16="http://schemas.microsoft.com/office/drawing/2014/main" id="{B48A27B8-7867-4755-A6D5-4529C79D4F08}"/>
              </a:ext>
            </a:extLst>
          </p:cNvPr>
          <p:cNvSpPr txBox="1"/>
          <p:nvPr/>
        </p:nvSpPr>
        <p:spPr>
          <a:xfrm>
            <a:off x="10482491" y="0"/>
            <a:ext cx="7467600" cy="10249216"/>
          </a:xfrm>
          <a:prstGeom prst="rect">
            <a:avLst/>
          </a:prstGeom>
        </p:spPr>
        <p:txBody>
          <a:bodyPr wrap="square" lIns="0" tIns="0" rIns="0" bIns="0" rtlCol="0" anchor="t">
            <a:spAutoFit/>
          </a:bodyPr>
          <a:lstStyle/>
          <a:p>
            <a:pPr algn="just">
              <a:lnSpc>
                <a:spcPct val="150000"/>
              </a:lnSpc>
            </a:pPr>
            <a:r>
              <a:rPr lang="en-US" sz="5000" b="1">
                <a:solidFill>
                  <a:srgbClr val="6B0E3D"/>
                </a:solidFill>
                <a:latin typeface="Times New Roman" panose="02020603050405020304" pitchFamily="18" charset="0"/>
                <a:cs typeface="Times New Roman" panose="02020603050405020304" pitchFamily="18" charset="0"/>
              </a:rPr>
              <a:t>2. Đặt một vài câu kể để:</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a) Kể các việc em làm hằng ngày sau khi đi học về.</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b) Tả chiếc bút em đang dùng.</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c) Trình bày ý kiến của em về tình bạn.</a:t>
            </a:r>
          </a:p>
          <a:p>
            <a:pPr algn="just">
              <a:lnSpc>
                <a:spcPct val="150000"/>
              </a:lnSpc>
            </a:pPr>
            <a:r>
              <a:rPr lang="en-US" sz="5000">
                <a:solidFill>
                  <a:srgbClr val="6B0E3D"/>
                </a:solidFill>
                <a:latin typeface="Times New Roman" panose="02020603050405020304" pitchFamily="18" charset="0"/>
                <a:cs typeface="Times New Roman" panose="02020603050405020304" pitchFamily="18" charset="0"/>
              </a:rPr>
              <a:t>d) Nói lên niềm vui của em khi nhận điểm tốt.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282108"/>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401485" y="7334197"/>
            <a:ext cx="17371119"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LẮNG NGHE VÀ NHẬN XÉT</a:t>
            </a:r>
          </a:p>
        </p:txBody>
      </p:sp>
      <p:sp>
        <p:nvSpPr>
          <p:cNvPr id="7" name="TextBox 6">
            <a:extLst>
              <a:ext uri="{FF2B5EF4-FFF2-40B4-BE49-F238E27FC236}">
                <a16:creationId xmlns:a16="http://schemas.microsoft.com/office/drawing/2014/main" id="{B69ACADD-206A-4B86-AE05-EB2A3F70354D}"/>
              </a:ext>
            </a:extLst>
          </p:cNvPr>
          <p:cNvSpPr txBox="1"/>
          <p:nvPr/>
        </p:nvSpPr>
        <p:spPr>
          <a:xfrm>
            <a:off x="17772604" y="-3467100"/>
            <a:ext cx="9372600" cy="3028650"/>
          </a:xfrm>
          <a:prstGeom prst="rect">
            <a:avLst/>
          </a:prstGeom>
        </p:spPr>
        <p:txBody>
          <a:bodyPr wrap="square" lIns="0" tIns="0" rIns="0" bIns="0" rtlCol="0" anchor="t">
            <a:spAutoFit/>
          </a:bodyPr>
          <a:lstStyle/>
          <a:p>
            <a:pPr>
              <a:lnSpc>
                <a:spcPts val="12599"/>
              </a:lnSpc>
            </a:pPr>
            <a:r>
              <a:rPr lang="en-US" sz="5400">
                <a:solidFill>
                  <a:srgbClr val="E6E6E6"/>
                </a:solidFill>
                <a:latin typeface="UTM Bienvenue" panose="02040603050506020204" pitchFamily="18" charset="0"/>
              </a:rPr>
              <a:t>Học thuộc Ghi nhớ</a:t>
            </a:r>
          </a:p>
          <a:p>
            <a:pPr>
              <a:lnSpc>
                <a:spcPts val="12599"/>
              </a:lnSpc>
            </a:pPr>
            <a:r>
              <a:rPr lang="en-US" sz="5400">
                <a:solidFill>
                  <a:srgbClr val="E6E6E6"/>
                </a:solidFill>
                <a:latin typeface="UTM Bienvenue" panose="02040603050506020204" pitchFamily="18" charset="0"/>
              </a:rPr>
              <a:t>Chuẩn bị bài sau</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3385" y="-1752849"/>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609600" y="5916566"/>
            <a:ext cx="6705600" cy="1468800"/>
          </a:xfrm>
          <a:prstGeom prst="rect">
            <a:avLst/>
          </a:prstGeom>
        </p:spPr>
        <p:txBody>
          <a:bodyPr wrap="square" lIns="0" tIns="0" rIns="0" bIns="0" rtlCol="0" anchor="t">
            <a:spAutoFit/>
          </a:bodyPr>
          <a:lstStyle/>
          <a:p>
            <a:pPr algn="ctr">
              <a:lnSpc>
                <a:spcPts val="12599"/>
              </a:lnSpc>
            </a:pPr>
            <a:r>
              <a:rPr lang="en-US" sz="9000">
                <a:solidFill>
                  <a:srgbClr val="1A3252"/>
                </a:solidFill>
                <a:latin typeface="UTM Bienvenue" panose="02040603050506020204" pitchFamily="18" charset="0"/>
              </a:rPr>
              <a:t>DẶN DÒ</a:t>
            </a:r>
          </a:p>
        </p:txBody>
      </p:sp>
      <p:sp>
        <p:nvSpPr>
          <p:cNvPr id="6" name="TextBox 5">
            <a:extLst>
              <a:ext uri="{FF2B5EF4-FFF2-40B4-BE49-F238E27FC236}">
                <a16:creationId xmlns:a16="http://schemas.microsoft.com/office/drawing/2014/main" id="{3C1CC18F-BE9E-4FEA-9C12-504032127F0C}"/>
              </a:ext>
            </a:extLst>
          </p:cNvPr>
          <p:cNvSpPr txBox="1"/>
          <p:nvPr/>
        </p:nvSpPr>
        <p:spPr>
          <a:xfrm>
            <a:off x="6705600" y="6650966"/>
            <a:ext cx="13809815" cy="3053785"/>
          </a:xfrm>
          <a:prstGeom prst="rect">
            <a:avLst/>
          </a:prstGeom>
        </p:spPr>
        <p:txBody>
          <a:bodyPr wrap="square" lIns="0" tIns="0" rIns="0" bIns="0" rtlCol="0" anchor="t">
            <a:spAutoFit/>
          </a:bodyPr>
          <a:lstStyle/>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Học thuộc Ghi nhớ.</a:t>
            </a:r>
          </a:p>
          <a:p>
            <a:pPr marL="1143000" indent="-1143000">
              <a:lnSpc>
                <a:spcPts val="12599"/>
              </a:lnSpc>
              <a:buFont typeface="Arial" panose="020B0604020202020204" pitchFamily="34" charset="0"/>
              <a:buChar char="•"/>
            </a:pPr>
            <a:r>
              <a:rPr lang="en-US" sz="9000">
                <a:solidFill>
                  <a:srgbClr val="1A3252"/>
                </a:solidFill>
                <a:latin typeface="UTM Bienvenue" panose="02040603050506020204" pitchFamily="18" charset="0"/>
              </a:rPr>
              <a:t>Chuẩn bị bài sau.</a:t>
            </a:r>
          </a:p>
        </p:txBody>
      </p:sp>
      <p:pic>
        <p:nvPicPr>
          <p:cNvPr id="7" name="Picture 4">
            <a:extLst>
              <a:ext uri="{FF2B5EF4-FFF2-40B4-BE49-F238E27FC236}">
                <a16:creationId xmlns:a16="http://schemas.microsoft.com/office/drawing/2014/main" id="{8E0F6450-3EA7-44F9-B9F9-441B9A0E4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62201">
            <a:off x="-9174294" y="15243090"/>
            <a:ext cx="6658888" cy="6707671"/>
          </a:xfrm>
          <a:prstGeom prst="rect">
            <a:avLst/>
          </a:prstGeom>
        </p:spPr>
      </p:pic>
      <p:pic>
        <p:nvPicPr>
          <p:cNvPr id="8" name="Picture 6">
            <a:extLst>
              <a:ext uri="{FF2B5EF4-FFF2-40B4-BE49-F238E27FC236}">
                <a16:creationId xmlns:a16="http://schemas.microsoft.com/office/drawing/2014/main" id="{7250D00E-C9B3-4A8A-ABC0-92412AFDA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44814">
            <a:off x="18288000" y="5230375"/>
            <a:ext cx="13809815" cy="13910982"/>
          </a:xfrm>
          <a:prstGeom prst="rect">
            <a:avLst/>
          </a:prstGeom>
          <a:effectLst>
            <a:softEdge rad="228600"/>
          </a:effectLst>
        </p:spPr>
      </p:pic>
      <p:pic>
        <p:nvPicPr>
          <p:cNvPr id="9" name="Picture 6">
            <a:extLst>
              <a:ext uri="{FF2B5EF4-FFF2-40B4-BE49-F238E27FC236}">
                <a16:creationId xmlns:a16="http://schemas.microsoft.com/office/drawing/2014/main" id="{730D4316-F35C-4499-A120-A897BC748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77701">
            <a:off x="-4368799" y="-695835"/>
            <a:ext cx="4343399" cy="4375218"/>
          </a:xfrm>
          <a:prstGeom prst="rect">
            <a:avLst/>
          </a:prstGeom>
          <a:effectLst>
            <a:softEdge rad="317500"/>
          </a:effectLst>
        </p:spPr>
      </p:pic>
      <p:sp>
        <p:nvSpPr>
          <p:cNvPr id="10" name="TextBox 11">
            <a:extLst>
              <a:ext uri="{FF2B5EF4-FFF2-40B4-BE49-F238E27FC236}">
                <a16:creationId xmlns:a16="http://schemas.microsoft.com/office/drawing/2014/main" id="{0832BA05-EBFD-4EE7-A18A-47A731BD4A51}"/>
              </a:ext>
            </a:extLst>
          </p:cNvPr>
          <p:cNvSpPr txBox="1"/>
          <p:nvPr/>
        </p:nvSpPr>
        <p:spPr>
          <a:xfrm>
            <a:off x="4112963" y="-662111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12700">
                  <a:noFill/>
                </a:ln>
                <a:noFill/>
                <a:effectLst/>
                <a:latin typeface="UTM Gradoo" panose="02040603050506020204" pitchFamily="18" charset="0"/>
              </a:rPr>
              <a:t>Chào các em!</a:t>
            </a:r>
          </a:p>
        </p:txBody>
      </p:sp>
    </p:spTree>
    <p:extLst>
      <p:ext uri="{BB962C8B-B14F-4D97-AF65-F5344CB8AC3E}">
        <p14:creationId xmlns:p14="http://schemas.microsoft.com/office/powerpoint/2010/main" val="1671471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2920">
            <a:off x="-5876086" y="-4633805"/>
            <a:ext cx="12339619" cy="1243001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204" y="1581204"/>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88058" y="167841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1979167" y="548382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UTM Gradoo" panose="02040603050506020204" pitchFamily="18" charset="0"/>
              </a:rPr>
              <a:t>tẠM BIỆT!</a:t>
            </a:r>
          </a:p>
        </p:txBody>
      </p:sp>
    </p:spTree>
    <p:extLst>
      <p:ext uri="{BB962C8B-B14F-4D97-AF65-F5344CB8AC3E}">
        <p14:creationId xmlns:p14="http://schemas.microsoft.com/office/powerpoint/2010/main" val="1613987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C92EAB80-3ACE-4694-B94F-5DCA5E666D35}"/>
              </a:ext>
            </a:extLst>
          </p:cNvPr>
          <p:cNvGrpSpPr/>
          <p:nvPr/>
        </p:nvGrpSpPr>
        <p:grpSpPr>
          <a:xfrm>
            <a:off x="3384602" y="1028700"/>
            <a:ext cx="9796044" cy="7910614"/>
            <a:chOff x="0" y="0"/>
            <a:chExt cx="3764144" cy="3342297"/>
          </a:xfrm>
        </p:grpSpPr>
        <p:sp>
          <p:nvSpPr>
            <p:cNvPr id="17" name="Freeform 6">
              <a:extLst>
                <a:ext uri="{FF2B5EF4-FFF2-40B4-BE49-F238E27FC236}">
                  <a16:creationId xmlns:a16="http://schemas.microsoft.com/office/drawing/2014/main" id="{FF697FFA-B659-4CD8-AEA0-4B60F0CCBB5F}"/>
                </a:ext>
              </a:extLst>
            </p:cNvPr>
            <p:cNvSpPr/>
            <p:nvPr/>
          </p:nvSpPr>
          <p:spPr>
            <a:xfrm>
              <a:off x="0" y="0"/>
              <a:ext cx="3764143" cy="3342297"/>
            </a:xfrm>
            <a:prstGeom prst="ellipse">
              <a:avLst/>
            </a:prstGeom>
            <a:solidFill>
              <a:srgbClr val="FFFFFF"/>
            </a:solidFill>
          </p:spPr>
          <p:txBody>
            <a:bodyPr/>
            <a:lstStyle/>
            <a:p>
              <a:endParaRPr lang="en-US"/>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58693" y="5735959"/>
            <a:ext cx="13354559" cy="1335455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92882" y="-6124027"/>
            <a:ext cx="19467496" cy="19467496"/>
          </a:xfrm>
          <a:prstGeom prst="rect">
            <a:avLst/>
          </a:prstGeom>
        </p:spPr>
      </p:pic>
      <p:grpSp>
        <p:nvGrpSpPr>
          <p:cNvPr id="4" name="Group 4"/>
          <p:cNvGrpSpPr/>
          <p:nvPr/>
        </p:nvGrpSpPr>
        <p:grpSpPr>
          <a:xfrm>
            <a:off x="1028700" y="709715"/>
            <a:ext cx="13535231" cy="8548585"/>
            <a:chOff x="0" y="0"/>
            <a:chExt cx="4578584" cy="2891743"/>
          </a:xfrm>
        </p:grpSpPr>
        <p:sp>
          <p:nvSpPr>
            <p:cNvPr id="5" name="Freeform 5"/>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chemeClr val="accent6">
                <a:lumMod val="20000"/>
                <a:lumOff val="80000"/>
              </a:schemeClr>
            </a:solidFill>
          </p:spPr>
        </p:sp>
      </p:grpSp>
      <p:sp>
        <p:nvSpPr>
          <p:cNvPr id="6" name="TextBox 6"/>
          <p:cNvSpPr txBox="1"/>
          <p:nvPr/>
        </p:nvSpPr>
        <p:spPr>
          <a:xfrm>
            <a:off x="3708101" y="880827"/>
            <a:ext cx="8176427" cy="1492140"/>
          </a:xfrm>
          <a:prstGeom prst="rect">
            <a:avLst/>
          </a:prstGeom>
        </p:spPr>
        <p:txBody>
          <a:bodyPr wrap="square" lIns="0" tIns="0" rIns="0" bIns="0" rtlCol="0" anchor="t">
            <a:spAutoFit/>
          </a:bodyPr>
          <a:lstStyle/>
          <a:p>
            <a:pPr algn="ctr">
              <a:lnSpc>
                <a:spcPts val="12599"/>
              </a:lnSpc>
            </a:pPr>
            <a:r>
              <a:rPr lang="en-US" sz="9600" b="1">
                <a:solidFill>
                  <a:srgbClr val="6B0E3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8" name="TextBox 8"/>
          <p:cNvSpPr txBox="1"/>
          <p:nvPr/>
        </p:nvSpPr>
        <p:spPr>
          <a:xfrm>
            <a:off x="1028700" y="3028342"/>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1. Nhận xét</a:t>
            </a:r>
          </a:p>
        </p:txBody>
      </p:sp>
      <p:grpSp>
        <p:nvGrpSpPr>
          <p:cNvPr id="18" name="Group 4">
            <a:extLst>
              <a:ext uri="{FF2B5EF4-FFF2-40B4-BE49-F238E27FC236}">
                <a16:creationId xmlns:a16="http://schemas.microsoft.com/office/drawing/2014/main" id="{A76B0484-4A0C-492D-B19B-88429E9C30B3}"/>
              </a:ext>
            </a:extLst>
          </p:cNvPr>
          <p:cNvGrpSpPr/>
          <p:nvPr/>
        </p:nvGrpSpPr>
        <p:grpSpPr>
          <a:xfrm>
            <a:off x="553166" y="432967"/>
            <a:ext cx="14534434" cy="9144318"/>
            <a:chOff x="0" y="0"/>
            <a:chExt cx="4578584" cy="2891743"/>
          </a:xfrm>
          <a:noFill/>
        </p:grpSpPr>
        <p:sp>
          <p:nvSpPr>
            <p:cNvPr id="19" name="Freeform 5">
              <a:extLst>
                <a:ext uri="{FF2B5EF4-FFF2-40B4-BE49-F238E27FC236}">
                  <a16:creationId xmlns:a16="http://schemas.microsoft.com/office/drawing/2014/main" id="{EBF912CC-375E-40AC-A0FA-672BCE73BB46}"/>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grpFill/>
            <a:ln w="38100">
              <a:solidFill>
                <a:schemeClr val="bg1"/>
              </a:solidFill>
            </a:ln>
          </p:spPr>
        </p:sp>
      </p:grpSp>
      <p:sp>
        <p:nvSpPr>
          <p:cNvPr id="26" name="TextBox 8">
            <a:extLst>
              <a:ext uri="{FF2B5EF4-FFF2-40B4-BE49-F238E27FC236}">
                <a16:creationId xmlns:a16="http://schemas.microsoft.com/office/drawing/2014/main" id="{817D566A-CDC2-4672-BDDC-4927263AB99E}"/>
              </a:ext>
            </a:extLst>
          </p:cNvPr>
          <p:cNvSpPr txBox="1"/>
          <p:nvPr/>
        </p:nvSpPr>
        <p:spPr>
          <a:xfrm>
            <a:off x="3697514" y="4752910"/>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2. Luyện tập</a:t>
            </a:r>
          </a:p>
        </p:txBody>
      </p:sp>
      <p:sp>
        <p:nvSpPr>
          <p:cNvPr id="27" name="TextBox 8">
            <a:extLst>
              <a:ext uri="{FF2B5EF4-FFF2-40B4-BE49-F238E27FC236}">
                <a16:creationId xmlns:a16="http://schemas.microsoft.com/office/drawing/2014/main" id="{3B0E97BB-DA77-40C7-B2C8-9380FE076897}"/>
              </a:ext>
            </a:extLst>
          </p:cNvPr>
          <p:cNvSpPr txBox="1"/>
          <p:nvPr/>
        </p:nvSpPr>
        <p:spPr>
          <a:xfrm>
            <a:off x="7300399" y="6423437"/>
            <a:ext cx="6271699" cy="1064394"/>
          </a:xfrm>
          <a:prstGeom prst="rect">
            <a:avLst/>
          </a:prstGeom>
        </p:spPr>
        <p:txBody>
          <a:bodyPr wrap="square" lIns="0" tIns="0" rIns="0" bIns="0" rtlCol="0" anchor="t">
            <a:spAutoFit/>
          </a:bodyPr>
          <a:lstStyle/>
          <a:p>
            <a:pPr algn="ctr">
              <a:lnSpc>
                <a:spcPts val="8284"/>
              </a:lnSpc>
            </a:pPr>
            <a:r>
              <a:rPr lang="en-US" sz="7200" b="1">
                <a:solidFill>
                  <a:srgbClr val="1A3252"/>
                </a:solidFill>
                <a:latin typeface="Times New Roman" panose="02020603050405020304" pitchFamily="18" charset="0"/>
                <a:cs typeface="Times New Roman" panose="02020603050405020304" pitchFamily="18" charset="0"/>
              </a:rPr>
              <a:t>3. Dặn dò</a:t>
            </a:r>
          </a:p>
        </p:txBody>
      </p:sp>
      <p:grpSp>
        <p:nvGrpSpPr>
          <p:cNvPr id="28" name="Group 5">
            <a:extLst>
              <a:ext uri="{FF2B5EF4-FFF2-40B4-BE49-F238E27FC236}">
                <a16:creationId xmlns:a16="http://schemas.microsoft.com/office/drawing/2014/main" id="{44B1D2C7-A583-4DEF-90F5-00064965C864}"/>
              </a:ext>
            </a:extLst>
          </p:cNvPr>
          <p:cNvGrpSpPr/>
          <p:nvPr/>
        </p:nvGrpSpPr>
        <p:grpSpPr>
          <a:xfrm>
            <a:off x="-1037910" y="-3523072"/>
            <a:ext cx="18641064" cy="16551964"/>
            <a:chOff x="0" y="0"/>
            <a:chExt cx="3764144" cy="3342297"/>
          </a:xfrm>
          <a:noFill/>
        </p:grpSpPr>
        <p:sp>
          <p:nvSpPr>
            <p:cNvPr id="29" name="Freeform 6">
              <a:extLst>
                <a:ext uri="{FF2B5EF4-FFF2-40B4-BE49-F238E27FC236}">
                  <a16:creationId xmlns:a16="http://schemas.microsoft.com/office/drawing/2014/main" id="{C919556C-BC76-4EF6-B3EF-6CC82752F76A}"/>
                </a:ext>
              </a:extLst>
            </p:cNvPr>
            <p:cNvSpPr/>
            <p:nvPr/>
          </p:nvSpPr>
          <p:spPr>
            <a:xfrm>
              <a:off x="0" y="0"/>
              <a:ext cx="3764143" cy="3342297"/>
            </a:xfrm>
            <a:prstGeom prst="ellipse">
              <a:avLst/>
            </a:prstGeom>
            <a:grpFill/>
          </p:spPr>
          <p:txBody>
            <a:bodyPr/>
            <a:lstStyle/>
            <a:p>
              <a:endParaRPr lang="en-US"/>
            </a:p>
          </p:txBody>
        </p:sp>
      </p:grpSp>
      <p:pic>
        <p:nvPicPr>
          <p:cNvPr id="11" name="Picture 10">
            <a:extLst>
              <a:ext uri="{FF2B5EF4-FFF2-40B4-BE49-F238E27FC236}">
                <a16:creationId xmlns:a16="http://schemas.microsoft.com/office/drawing/2014/main" id="{1F109600-967E-460B-A4E0-2D6E5A0BB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452" y="1212114"/>
            <a:ext cx="4081180" cy="577331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63200" y="-5019087"/>
            <a:ext cx="11315700" cy="11315700"/>
          </a:xfrm>
          <a:prstGeom prst="rect">
            <a:avLst/>
          </a:prstGeom>
        </p:spPr>
      </p:pic>
      <p:grpSp>
        <p:nvGrpSpPr>
          <p:cNvPr id="13" name="Group 4">
            <a:extLst>
              <a:ext uri="{FF2B5EF4-FFF2-40B4-BE49-F238E27FC236}">
                <a16:creationId xmlns:a16="http://schemas.microsoft.com/office/drawing/2014/main"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57850" y="3664949"/>
            <a:ext cx="11315700" cy="11315700"/>
          </a:xfrm>
          <a:prstGeom prst="rect">
            <a:avLst/>
          </a:prstGeom>
        </p:spPr>
      </p:pic>
      <p:sp>
        <p:nvSpPr>
          <p:cNvPr id="16" name="TextBox 8">
            <a:extLst>
              <a:ext uri="{FF2B5EF4-FFF2-40B4-BE49-F238E27FC236}">
                <a16:creationId xmlns:a16="http://schemas.microsoft.com/office/drawing/2014/main" id="{1B739D38-AB78-4A0D-BD8B-3B66ABBFACB0}"/>
              </a:ext>
            </a:extLst>
          </p:cNvPr>
          <p:cNvSpPr txBox="1"/>
          <p:nvPr/>
        </p:nvSpPr>
        <p:spPr>
          <a:xfrm>
            <a:off x="3105264" y="2437719"/>
            <a:ext cx="8325477" cy="5402569"/>
          </a:xfrm>
          <a:prstGeom prst="rect">
            <a:avLst/>
          </a:prstGeom>
        </p:spPr>
        <p:txBody>
          <a:bodyPr wrap="square" lIns="0" tIns="0" rIns="0" bIns="0" rtlCol="0" anchor="t">
            <a:spAutoFit/>
          </a:bodyPr>
          <a:lstStyle/>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1.</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NHẬN</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XÉT</a:t>
            </a:r>
          </a:p>
        </p:txBody>
      </p:sp>
      <p:pic>
        <p:nvPicPr>
          <p:cNvPr id="19" name="Picture 18">
            <a:extLst>
              <a:ext uri="{FF2B5EF4-FFF2-40B4-BE49-F238E27FC236}">
                <a16:creationId xmlns:a16="http://schemas.microsoft.com/office/drawing/2014/main" id="{E3C27B36-BD9D-413E-9209-6665D84B7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vi-VN" sz="4800" b="1">
                <a:solidFill>
                  <a:srgbClr val="FFFFFF"/>
                </a:solidFill>
                <a:latin typeface="Times New Roman" panose="02020603050405020304" pitchFamily="18" charset="0"/>
                <a:cs typeface="Times New Roman" panose="02020603050405020304" pitchFamily="18" charset="0"/>
              </a:rPr>
              <a:t>1. Câu in đậm trong đoạn văn sau đây được dùng làm gì? </a:t>
            </a:r>
            <a:br>
              <a:rPr lang="en-US" sz="4800" b="1">
                <a:solidFill>
                  <a:srgbClr val="FFFFFF"/>
                </a:solidFill>
                <a:latin typeface="Times New Roman" panose="02020603050405020304" pitchFamily="18" charset="0"/>
                <a:cs typeface="Times New Roman" panose="02020603050405020304" pitchFamily="18" charset="0"/>
              </a:rPr>
            </a:br>
            <a:r>
              <a:rPr lang="vi-VN" sz="4800" b="1">
                <a:solidFill>
                  <a:srgbClr val="FFFFFF"/>
                </a:solidFill>
                <a:latin typeface="Times New Roman" panose="02020603050405020304" pitchFamily="18" charset="0"/>
                <a:cs typeface="Times New Roman" panose="02020603050405020304" pitchFamily="18" charset="0"/>
              </a:rPr>
              <a:t>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81" y="2083243"/>
            <a:ext cx="7958411"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2053752451"/>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1604">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1. Câu in đậm trong đoạn văn sau đây đ</a:t>
            </a:r>
            <a:r>
              <a:rPr lang="vi-VN" sz="5400" b="1">
                <a:solidFill>
                  <a:srgbClr val="FFFFFF"/>
                </a:solidFill>
                <a:latin typeface="Times New Roman" panose="02020603050405020304" pitchFamily="18" charset="0"/>
                <a:cs typeface="Times New Roman" panose="02020603050405020304" pitchFamily="18" charset="0"/>
              </a:rPr>
              <a:t>ư</a:t>
            </a:r>
            <a:r>
              <a:rPr lang="en-US" sz="5400" b="1">
                <a:solidFill>
                  <a:srgbClr val="FFFFFF"/>
                </a:solidFill>
                <a:latin typeface="Times New Roman" panose="02020603050405020304" pitchFamily="18" charset="0"/>
                <a:cs typeface="Times New Roman" panose="02020603050405020304" pitchFamily="18" charset="0"/>
              </a:rPr>
              <a:t>ợc dùng làm gì? 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9705" y="2110291"/>
            <a:ext cx="5393007" cy="3033209"/>
          </a:xfrm>
          <a:prstGeom prst="rect">
            <a:avLst/>
          </a:prstGeom>
          <a:effectLst>
            <a:softEdge rad="63500"/>
          </a:effectLst>
        </p:spPr>
      </p:pic>
      <p:sp>
        <p:nvSpPr>
          <p:cNvPr id="13" name="TextBox 13"/>
          <p:cNvSpPr txBox="1"/>
          <p:nvPr/>
        </p:nvSpPr>
        <p:spPr>
          <a:xfrm>
            <a:off x="8293976" y="3636678"/>
            <a:ext cx="9418649" cy="5724259"/>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chemeClr val="bg1">
                    <a:lumMod val="85000"/>
                  </a:schemeClr>
                </a:solidFill>
                <a:latin typeface="+mj-lt"/>
              </a:rPr>
              <a:t>Bu-ra-ti-nô là một chú bé bằng gỗ. Chú có cái mũi rất dài. Chú người gỗ được bác rùa tốt bụng Toóc-ti-la tặng cho chiếc chìa khóa vàng để mở một kho báu. </a:t>
            </a:r>
            <a:r>
              <a:rPr lang="vi-VN" sz="60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843318" cy="4597003"/>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5400" b="1">
                <a:solidFill>
                  <a:srgbClr val="EE246B"/>
                </a:solidFill>
                <a:latin typeface="Times New Roman" panose="02020603050405020304" pitchFamily="18" charset="0"/>
                <a:cs typeface="Times New Roman" panose="02020603050405020304" pitchFamily="18" charset="0"/>
              </a:rPr>
              <a:t>	</a:t>
            </a:r>
            <a:r>
              <a:rPr lang="vi-VN" sz="5400" b="1">
                <a:solidFill>
                  <a:srgbClr val="EE246B"/>
                </a:solidFill>
                <a:latin typeface="Times New Roman" panose="02020603050405020304" pitchFamily="18" charset="0"/>
                <a:cs typeface="Times New Roman" panose="02020603050405020304" pitchFamily="18" charset="0"/>
              </a:rPr>
              <a:t>Câu in đậm trong đoạn văn đã cho là </a:t>
            </a:r>
            <a:r>
              <a:rPr lang="vi-VN" sz="5400" b="1">
                <a:solidFill>
                  <a:schemeClr val="tx2"/>
                </a:solidFill>
                <a:latin typeface="Times New Roman" panose="02020603050405020304" pitchFamily="18" charset="0"/>
                <a:cs typeface="Times New Roman" panose="02020603050405020304" pitchFamily="18" charset="0"/>
              </a:rPr>
              <a:t>câu hỏi </a:t>
            </a:r>
            <a:r>
              <a:rPr lang="vi-VN" sz="5400" b="1">
                <a:solidFill>
                  <a:srgbClr val="EE246B"/>
                </a:solidFill>
                <a:latin typeface="Times New Roman" panose="02020603050405020304" pitchFamily="18" charset="0"/>
                <a:cs typeface="Times New Roman" panose="02020603050405020304" pitchFamily="18" charset="0"/>
              </a:rPr>
              <a:t>về một điều chưa biết. Cuối câu có </a:t>
            </a:r>
            <a:r>
              <a:rPr lang="vi-VN" sz="5400" b="1">
                <a:solidFill>
                  <a:schemeClr val="tx2"/>
                </a:solidFill>
                <a:latin typeface="Times New Roman" panose="02020603050405020304" pitchFamily="18" charset="0"/>
                <a:cs typeface="Times New Roman" panose="02020603050405020304" pitchFamily="18" charset="0"/>
              </a:rPr>
              <a:t>dấu chấm hỏi</a:t>
            </a:r>
            <a:r>
              <a:rPr lang="en-US" sz="5400" b="1">
                <a:solidFill>
                  <a:srgbClr val="EE246B"/>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en-US" sz="4800" b="1">
                <a:solidFill>
                  <a:srgbClr val="FFFFFF"/>
                </a:solidFill>
                <a:latin typeface="Times New Roman" panose="02020603050405020304" pitchFamily="18" charset="0"/>
                <a:cs typeface="Times New Roman" panose="02020603050405020304" pitchFamily="18" charset="0"/>
              </a:rPr>
              <a:t>2. </a:t>
            </a:r>
            <a:r>
              <a:rPr lang="vi-VN" sz="4800" b="1">
                <a:solidFill>
                  <a:srgbClr val="FFFFFF"/>
                </a:solidFill>
                <a:latin typeface="Times New Roman" panose="02020603050405020304" pitchFamily="18" charset="0"/>
                <a:cs typeface="Times New Roman" panose="02020603050405020304" pitchFamily="18" charset="0"/>
              </a:rPr>
              <a:t>Những câu còn lại trong đoạn văn trên được dùng làm gì? Cuối mỗi câu có dấu gì?</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2" y="2083243"/>
            <a:ext cx="7958408"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577403530"/>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7253">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98742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6000">
                <a:solidFill>
                  <a:srgbClr val="6B0E3D"/>
                </a:solidFill>
                <a:latin typeface="+mj-lt"/>
              </a:rPr>
              <a:t>Bu-ra-ti-nô là một chú bé bằng gỗ.</a:t>
            </a:r>
            <a:r>
              <a:rPr lang="vi-VN" sz="5400">
                <a:solidFill>
                  <a:srgbClr val="6B0E3D"/>
                </a:solidFill>
                <a:latin typeface="+mj-lt"/>
              </a:rPr>
              <a:t> </a:t>
            </a:r>
            <a:r>
              <a:rPr lang="vi-VN" sz="5400">
                <a:solidFill>
                  <a:schemeClr val="bg1">
                    <a:lumMod val="85000"/>
                  </a:schemeClr>
                </a:solidFill>
                <a:latin typeface="+mj-lt"/>
              </a:rPr>
              <a:t>Chú có cái mũi rất dài.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giới thiệu</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34814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90741">
            <a:off x="16405006" y="2531560"/>
            <a:ext cx="4447780" cy="4447780"/>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70561">
            <a:off x="-2813238" y="2963731"/>
            <a:ext cx="5817614" cy="581761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5829545"/>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6000">
                <a:solidFill>
                  <a:srgbClr val="6B0E3D"/>
                </a:solidFill>
                <a:latin typeface="+mj-lt"/>
              </a:rPr>
              <a:t>Chú có cái mũi rất dài.</a:t>
            </a:r>
            <a:r>
              <a:rPr lang="vi-VN" sz="5400">
                <a:solidFill>
                  <a:schemeClr val="bg1">
                    <a:lumMod val="85000"/>
                  </a:schemeClr>
                </a:solidFill>
                <a:latin typeface="+mj-lt"/>
              </a:rPr>
              <a:t>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miêu tả</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737337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285</TotalTime>
  <Words>679</Words>
  <Application>Microsoft Office PowerPoint</Application>
  <PresentationFormat>Custom</PresentationFormat>
  <Paragraphs>125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UTM Edwardian</vt:lpstr>
      <vt:lpstr>Times New Roman</vt:lpstr>
      <vt:lpstr>Calibri</vt:lpstr>
      <vt:lpstr>UTM Bienvenue</vt:lpstr>
      <vt:lpstr>UTM Gradoo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Thy Tho</cp:keywords>
  <dc:description>U</dc:description>
  <cp:lastModifiedBy>Admin</cp:lastModifiedBy>
  <dcterms:created xsi:type="dcterms:W3CDTF">2006-08-16T00:00:00Z</dcterms:created>
  <dcterms:modified xsi:type="dcterms:W3CDTF">2021-12-18T19:23:35Z</dcterms:modified>
  <cp:category>U</cp:category>
  <dc:identifier>DAEyOEqN9Qw</dc:identifier>
  <cp:version>V14</cp:version>
</cp:coreProperties>
</file>